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228" r:id="rId1"/>
  </p:sldMasterIdLst>
  <p:notesMasterIdLst>
    <p:notesMasterId r:id="rId21"/>
  </p:notesMasterIdLst>
  <p:sldIdLst>
    <p:sldId id="256" r:id="rId2"/>
    <p:sldId id="289" r:id="rId3"/>
    <p:sldId id="275" r:id="rId4"/>
    <p:sldId id="258" r:id="rId5"/>
    <p:sldId id="259" r:id="rId6"/>
    <p:sldId id="260" r:id="rId7"/>
    <p:sldId id="261" r:id="rId8"/>
    <p:sldId id="273" r:id="rId9"/>
    <p:sldId id="272" r:id="rId10"/>
    <p:sldId id="281" r:id="rId11"/>
    <p:sldId id="282" r:id="rId12"/>
    <p:sldId id="283" r:id="rId13"/>
    <p:sldId id="292" r:id="rId14"/>
    <p:sldId id="285" r:id="rId15"/>
    <p:sldId id="290" r:id="rId16"/>
    <p:sldId id="274" r:id="rId17"/>
    <p:sldId id="267" r:id="rId18"/>
    <p:sldId id="280" r:id="rId19"/>
    <p:sldId id="288" r:id="rId20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3E5851-5FBA-4917-B33A-3C2189CF6128}" v="49" dt="2025-04-07T19:00:24.6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1" autoAdjust="0"/>
    <p:restoredTop sz="94434" autoAdjust="0"/>
  </p:normalViewPr>
  <p:slideViewPr>
    <p:cSldViewPr snapToGrid="0">
      <p:cViewPr varScale="1">
        <p:scale>
          <a:sx n="93" d="100"/>
          <a:sy n="93" d="100"/>
        </p:scale>
        <p:origin x="570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Antonio Zappa" userId="4f62eb450e410c4c" providerId="LiveId" clId="{FA3E5851-5FBA-4917-B33A-3C2189CF6128}"/>
    <pc:docChg chg="custSel addSld modSld">
      <pc:chgData name="Marco Antonio Zappa" userId="4f62eb450e410c4c" providerId="LiveId" clId="{FA3E5851-5FBA-4917-B33A-3C2189CF6128}" dt="2025-04-07T19:02:31.546" v="707" actId="1035"/>
      <pc:docMkLst>
        <pc:docMk/>
      </pc:docMkLst>
      <pc:sldChg chg="addSp delSp modSp mod">
        <pc:chgData name="Marco Antonio Zappa" userId="4f62eb450e410c4c" providerId="LiveId" clId="{FA3E5851-5FBA-4917-B33A-3C2189CF6128}" dt="2025-04-07T19:01:08.576" v="519" actId="1038"/>
        <pc:sldMkLst>
          <pc:docMk/>
          <pc:sldMk cId="0" sldId="258"/>
        </pc:sldMkLst>
        <pc:spChg chg="add mod">
          <ac:chgData name="Marco Antonio Zappa" userId="4f62eb450e410c4c" providerId="LiveId" clId="{FA3E5851-5FBA-4917-B33A-3C2189CF6128}" dt="2025-04-07T18:56:25.223" v="171" actId="1037"/>
          <ac:spMkLst>
            <pc:docMk/>
            <pc:sldMk cId="0" sldId="258"/>
            <ac:spMk id="2" creationId="{C6D79680-FC99-688C-082D-6970B09CCE56}"/>
          </ac:spMkLst>
        </pc:spChg>
        <pc:spChg chg="add del mod">
          <ac:chgData name="Marco Antonio Zappa" userId="4f62eb450e410c4c" providerId="LiveId" clId="{FA3E5851-5FBA-4917-B33A-3C2189CF6128}" dt="2025-04-07T18:54:12.857" v="90" actId="478"/>
          <ac:spMkLst>
            <pc:docMk/>
            <pc:sldMk cId="0" sldId="258"/>
            <ac:spMk id="3" creationId="{855F2DE7-B99D-66AA-C7B4-3F05F4664451}"/>
          </ac:spMkLst>
        </pc:spChg>
        <pc:spChg chg="add mod">
          <ac:chgData name="Marco Antonio Zappa" userId="4f62eb450e410c4c" providerId="LiveId" clId="{FA3E5851-5FBA-4917-B33A-3C2189CF6128}" dt="2025-04-07T18:56:52.013" v="211" actId="1037"/>
          <ac:spMkLst>
            <pc:docMk/>
            <pc:sldMk cId="0" sldId="258"/>
            <ac:spMk id="3" creationId="{EA8263D8-F627-3BB4-AC4A-8716B3359F6B}"/>
          </ac:spMkLst>
        </pc:spChg>
        <pc:spChg chg="add mod">
          <ac:chgData name="Marco Antonio Zappa" userId="4f62eb450e410c4c" providerId="LiveId" clId="{FA3E5851-5FBA-4917-B33A-3C2189CF6128}" dt="2025-04-07T18:57:33.110" v="282" actId="1036"/>
          <ac:spMkLst>
            <pc:docMk/>
            <pc:sldMk cId="0" sldId="258"/>
            <ac:spMk id="10" creationId="{C9677696-F0A8-0DE7-9B0E-C31F6C56C0AB}"/>
          </ac:spMkLst>
        </pc:spChg>
        <pc:spChg chg="add mod">
          <ac:chgData name="Marco Antonio Zappa" userId="4f62eb450e410c4c" providerId="LiveId" clId="{FA3E5851-5FBA-4917-B33A-3C2189CF6128}" dt="2025-04-07T18:59:17.037" v="416" actId="1035"/>
          <ac:spMkLst>
            <pc:docMk/>
            <pc:sldMk cId="0" sldId="258"/>
            <ac:spMk id="12" creationId="{6B77DB26-8FBC-6A2A-DD6D-688C84CD24A3}"/>
          </ac:spMkLst>
        </pc:spChg>
        <pc:spChg chg="add mod">
          <ac:chgData name="Marco Antonio Zappa" userId="4f62eb450e410c4c" providerId="LiveId" clId="{FA3E5851-5FBA-4917-B33A-3C2189CF6128}" dt="2025-04-07T19:01:08.576" v="519" actId="1038"/>
          <ac:spMkLst>
            <pc:docMk/>
            <pc:sldMk cId="0" sldId="258"/>
            <ac:spMk id="14" creationId="{7353FCB1-7AFA-81B2-8730-52FAF7611CCE}"/>
          </ac:spMkLst>
        </pc:spChg>
        <pc:spChg chg="mod">
          <ac:chgData name="Marco Antonio Zappa" userId="4f62eb450e410c4c" providerId="LiveId" clId="{FA3E5851-5FBA-4917-B33A-3C2189CF6128}" dt="2025-04-07T18:53:59.607" v="88" actId="1035"/>
          <ac:spMkLst>
            <pc:docMk/>
            <pc:sldMk cId="0" sldId="258"/>
            <ac:spMk id="66" creationId="{00000000-0000-0000-0000-000000000000}"/>
          </ac:spMkLst>
        </pc:spChg>
        <pc:picChg chg="add mod">
          <ac:chgData name="Marco Antonio Zappa" userId="4f62eb450e410c4c" providerId="LiveId" clId="{FA3E5851-5FBA-4917-B33A-3C2189CF6128}" dt="2025-04-07T18:54:55.173" v="110" actId="14100"/>
          <ac:picMkLst>
            <pc:docMk/>
            <pc:sldMk cId="0" sldId="258"/>
            <ac:picMk id="4" creationId="{8531BE0D-85C3-7974-06DE-67F50FF5349A}"/>
          </ac:picMkLst>
        </pc:picChg>
        <pc:picChg chg="add mod">
          <ac:chgData name="Marco Antonio Zappa" userId="4f62eb450e410c4c" providerId="LiveId" clId="{FA3E5851-5FBA-4917-B33A-3C2189CF6128}" dt="2025-04-07T18:54:59.923" v="113" actId="14100"/>
          <ac:picMkLst>
            <pc:docMk/>
            <pc:sldMk cId="0" sldId="258"/>
            <ac:picMk id="6" creationId="{C3DF4630-3B01-FA28-BDDA-15A67B5088BE}"/>
          </ac:picMkLst>
        </pc:picChg>
        <pc:picChg chg="add mod">
          <ac:chgData name="Marco Antonio Zappa" userId="4f62eb450e410c4c" providerId="LiveId" clId="{FA3E5851-5FBA-4917-B33A-3C2189CF6128}" dt="2025-04-07T18:55:04.798" v="127" actId="1035"/>
          <ac:picMkLst>
            <pc:docMk/>
            <pc:sldMk cId="0" sldId="258"/>
            <ac:picMk id="7" creationId="{DC1B7D29-1749-894B-AE86-FB92216011CC}"/>
          </ac:picMkLst>
        </pc:picChg>
        <pc:picChg chg="add mod">
          <ac:chgData name="Marco Antonio Zappa" userId="4f62eb450e410c4c" providerId="LiveId" clId="{FA3E5851-5FBA-4917-B33A-3C2189CF6128}" dt="2025-04-07T18:57:05.170" v="240" actId="1036"/>
          <ac:picMkLst>
            <pc:docMk/>
            <pc:sldMk cId="0" sldId="258"/>
            <ac:picMk id="9" creationId="{3C53C2F2-0B5F-C3D5-DEBD-0A279C4A324E}"/>
          </ac:picMkLst>
        </pc:picChg>
        <pc:picChg chg="add mod">
          <ac:chgData name="Marco Antonio Zappa" userId="4f62eb450e410c4c" providerId="LiveId" clId="{FA3E5851-5FBA-4917-B33A-3C2189CF6128}" dt="2025-04-07T18:58:35.424" v="355" actId="14100"/>
          <ac:picMkLst>
            <pc:docMk/>
            <pc:sldMk cId="0" sldId="258"/>
            <ac:picMk id="11" creationId="{5AE93DFD-5DF3-CC5B-B700-431D4362DBDA}"/>
          </ac:picMkLst>
        </pc:picChg>
        <pc:picChg chg="del">
          <ac:chgData name="Marco Antonio Zappa" userId="4f62eb450e410c4c" providerId="LiveId" clId="{FA3E5851-5FBA-4917-B33A-3C2189CF6128}" dt="2025-04-07T18:53:13.720" v="0" actId="478"/>
          <ac:picMkLst>
            <pc:docMk/>
            <pc:sldMk cId="0" sldId="258"/>
            <ac:picMk id="13" creationId="{00000000-0000-0000-0000-000000000000}"/>
          </ac:picMkLst>
        </pc:picChg>
        <pc:picChg chg="add mod">
          <ac:chgData name="Marco Antonio Zappa" userId="4f62eb450e410c4c" providerId="LiveId" clId="{FA3E5851-5FBA-4917-B33A-3C2189CF6128}" dt="2025-04-07T19:00:20.338" v="423" actId="1076"/>
          <ac:picMkLst>
            <pc:docMk/>
            <pc:sldMk cId="0" sldId="258"/>
            <ac:picMk id="13" creationId="{9C021BF4-CAAB-BF17-7468-4DBFFE36BD47}"/>
          </ac:picMkLst>
        </pc:picChg>
      </pc:sldChg>
      <pc:sldChg chg="modSp mod">
        <pc:chgData name="Marco Antonio Zappa" userId="4f62eb450e410c4c" providerId="LiveId" clId="{FA3E5851-5FBA-4917-B33A-3C2189CF6128}" dt="2025-04-07T19:01:45.357" v="629" actId="20577"/>
        <pc:sldMkLst>
          <pc:docMk/>
          <pc:sldMk cId="0" sldId="260"/>
        </pc:sldMkLst>
        <pc:spChg chg="mod">
          <ac:chgData name="Marco Antonio Zappa" userId="4f62eb450e410c4c" providerId="LiveId" clId="{FA3E5851-5FBA-4917-B33A-3C2189CF6128}" dt="2025-04-07T19:01:45.357" v="629" actId="20577"/>
          <ac:spMkLst>
            <pc:docMk/>
            <pc:sldMk cId="0" sldId="260"/>
            <ac:spMk id="79" creationId="{00000000-0000-0000-0000-000000000000}"/>
          </ac:spMkLst>
        </pc:spChg>
      </pc:sldChg>
      <pc:sldChg chg="modSp mod">
        <pc:chgData name="Marco Antonio Zappa" userId="4f62eb450e410c4c" providerId="LiveId" clId="{FA3E5851-5FBA-4917-B33A-3C2189CF6128}" dt="2025-04-07T19:02:02.176" v="651" actId="20577"/>
        <pc:sldMkLst>
          <pc:docMk/>
          <pc:sldMk cId="2220422344" sldId="281"/>
        </pc:sldMkLst>
        <pc:spChg chg="mod">
          <ac:chgData name="Marco Antonio Zappa" userId="4f62eb450e410c4c" providerId="LiveId" clId="{FA3E5851-5FBA-4917-B33A-3C2189CF6128}" dt="2025-04-07T19:02:02.176" v="651" actId="20577"/>
          <ac:spMkLst>
            <pc:docMk/>
            <pc:sldMk cId="2220422344" sldId="281"/>
            <ac:spMk id="3" creationId="{00000000-0000-0000-0000-000000000000}"/>
          </ac:spMkLst>
        </pc:spChg>
      </pc:sldChg>
      <pc:sldChg chg="modSp add mod">
        <pc:chgData name="Marco Antonio Zappa" userId="4f62eb450e410c4c" providerId="LiveId" clId="{FA3E5851-5FBA-4917-B33A-3C2189CF6128}" dt="2025-04-07T19:02:31.546" v="707" actId="1035"/>
        <pc:sldMkLst>
          <pc:docMk/>
          <pc:sldMk cId="3562633412" sldId="291"/>
        </pc:sldMkLst>
        <pc:spChg chg="mod">
          <ac:chgData name="Marco Antonio Zappa" userId="4f62eb450e410c4c" providerId="LiveId" clId="{FA3E5851-5FBA-4917-B33A-3C2189CF6128}" dt="2025-04-07T19:02:31.546" v="707" actId="1035"/>
          <ac:spMkLst>
            <pc:docMk/>
            <pc:sldMk cId="3562633412" sldId="291"/>
            <ac:spMk id="2" creationId="{14F6E37C-2DD3-5D6F-2313-50068F9ADD06}"/>
          </ac:spMkLst>
        </pc:spChg>
        <pc:spChg chg="mod">
          <ac:chgData name="Marco Antonio Zappa" userId="4f62eb450e410c4c" providerId="LiveId" clId="{FA3E5851-5FBA-4917-B33A-3C2189CF6128}" dt="2025-04-07T19:02:26.452" v="690" actId="6549"/>
          <ac:spMkLst>
            <pc:docMk/>
            <pc:sldMk cId="3562633412" sldId="291"/>
            <ac:spMk id="3" creationId="{FF1C1944-7D28-171F-AA5E-6329A2100AA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87844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178d0d20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178d0d208_1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5408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178d0d208_4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178d0d208_4_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6265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d178d0d20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d178d0d208_4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816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d178d0d208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d178d0d208_6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7655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d178d0d208_6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d178d0d208_6_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1418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3675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B0A9-558B-4390-92B0-A5376D739D23}" type="datetimeFigureOut">
              <a:rPr lang="it-IT" smtClean="0"/>
              <a:t>07/04/2025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056796"/>
      </p:ext>
    </p:extLst>
  </p:cSld>
  <p:clrMapOvr>
    <a:masterClrMapping/>
  </p:clrMapOvr>
  <p:transition spd="slow">
    <p:wip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B0A9-558B-4390-92B0-A5376D739D23}" type="datetimeFigureOut">
              <a:rPr lang="it-IT" smtClean="0"/>
              <a:t>07/04/2025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2893268"/>
      </p:ext>
    </p:extLst>
  </p:cSld>
  <p:clrMapOvr>
    <a:masterClrMapping/>
  </p:clrMapOvr>
  <p:transition spd="slow">
    <p:wip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B0A9-558B-4390-92B0-A5376D739D23}" type="datetimeFigureOut">
              <a:rPr lang="it-IT" smtClean="0"/>
              <a:t>07/04/2025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4323781"/>
      </p:ext>
    </p:extLst>
  </p:cSld>
  <p:clrMapOvr>
    <a:masterClrMapping/>
  </p:clrMapOvr>
  <p:transition spd="slow">
    <p:wipe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538558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581492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B0A9-558B-4390-92B0-A5376D739D23}" type="datetimeFigureOut">
              <a:rPr lang="it-IT" smtClean="0"/>
              <a:t>07/04/2025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1814413"/>
      </p:ext>
    </p:extLst>
  </p:cSld>
  <p:clrMapOvr>
    <a:masterClrMapping/>
  </p:clrMapOvr>
  <p:transition spd="slow">
    <p:wip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B0A9-558B-4390-92B0-A5376D739D23}" type="datetimeFigureOut">
              <a:rPr lang="it-IT" smtClean="0"/>
              <a:t>07/04/2025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665344"/>
      </p:ext>
    </p:extLst>
  </p:cSld>
  <p:clrMapOvr>
    <a:masterClrMapping/>
  </p:clrMapOvr>
  <p:transition spd="slow">
    <p:wip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B0A9-558B-4390-92B0-A5376D739D23}" type="datetimeFigureOut">
              <a:rPr lang="it-IT" smtClean="0"/>
              <a:t>07/04/2025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7862629"/>
      </p:ext>
    </p:extLst>
  </p:cSld>
  <p:clrMapOvr>
    <a:masterClrMapping/>
  </p:clrMapOvr>
  <p:transition spd="slow">
    <p:wipe/>
  </p:transition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B0A9-558B-4390-92B0-A5376D739D23}" type="datetimeFigureOut">
              <a:rPr lang="it-IT" smtClean="0"/>
              <a:t>07/04/2025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4861007"/>
      </p:ext>
    </p:extLst>
  </p:cSld>
  <p:clrMapOvr>
    <a:masterClrMapping/>
  </p:clrMapOvr>
  <p:transition spd="slow">
    <p:wipe/>
  </p:transition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B0A9-558B-4390-92B0-A5376D739D23}" type="datetimeFigureOut">
              <a:rPr lang="it-IT" smtClean="0"/>
              <a:t>07/04/2025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0168150"/>
      </p:ext>
    </p:extLst>
  </p:cSld>
  <p:clrMapOvr>
    <a:masterClrMapping/>
  </p:clrMapOvr>
  <p:transition spd="slow">
    <p:wip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B0A9-558B-4390-92B0-A5376D739D23}" type="datetimeFigureOut">
              <a:rPr lang="it-IT" smtClean="0"/>
              <a:t>07/04/2025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9127854"/>
      </p:ext>
    </p:extLst>
  </p:cSld>
  <p:clrMapOvr>
    <a:masterClrMapping/>
  </p:clrMapOvr>
  <p:transition spd="slow">
    <p:wip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E11EB0A9-558B-4390-92B0-A5376D739D23}" type="datetimeFigureOut">
              <a:rPr lang="it-IT" smtClean="0"/>
              <a:t>07/04/2025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8393624"/>
      </p:ext>
    </p:extLst>
  </p:cSld>
  <p:clrMapOvr>
    <a:masterClrMapping/>
  </p:clrMapOvr>
  <p:transition spd="slow">
    <p:wipe/>
  </p:transition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B0A9-558B-4390-92B0-A5376D739D23}" type="datetimeFigureOut">
              <a:rPr lang="it-IT" smtClean="0"/>
              <a:t>07/04/2025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976196"/>
      </p:ext>
    </p:extLst>
  </p:cSld>
  <p:clrMapOvr>
    <a:masterClrMapping/>
  </p:clrMapOvr>
  <p:transition spd="slow">
    <p:wip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E11EB0A9-558B-4390-92B0-A5376D739D23}" type="datetimeFigureOut">
              <a:rPr lang="it-IT" smtClean="0"/>
              <a:t>07/04/2025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75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  <p:sldLayoutId id="2147484240" r:id="rId12"/>
    <p:sldLayoutId id="2147484241" r:id="rId13"/>
  </p:sldLayoutIdLst>
  <p:transition spd="slow">
    <p:wipe/>
  </p:transition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51375" y="1336460"/>
            <a:ext cx="8481000" cy="119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-IT" sz="3600" b="1" dirty="0"/>
              <a:t>IMPLICAZIONI  MEDICO LEGALI  </a:t>
            </a:r>
            <a:br>
              <a:rPr lang="it-IT" sz="3600" b="1" dirty="0"/>
            </a:br>
            <a:r>
              <a:rPr lang="it-IT" sz="3600" b="1" dirty="0"/>
              <a:t>IN CHIRURGIA BARIATRICA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0" y="43509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860" y="3540373"/>
            <a:ext cx="4868030" cy="81052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/>
              <a:t>DOCUMENTAZIONE NELLA CHIRURGIA BARIATRICA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3794" y="706724"/>
            <a:ext cx="7636885" cy="596297"/>
          </a:xfrm>
        </p:spPr>
        <p:txBody>
          <a:bodyPr>
            <a:normAutofit fontScale="25000" lnSpcReduction="20000"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sz="6400" dirty="0"/>
              <a:t>-DOCUMENTI CHE ATTESTANO L’ITER MULTIDISCIPLINARE PRE OPERATORIO</a:t>
            </a:r>
          </a:p>
          <a:p>
            <a:endParaRPr lang="it-IT" sz="6400" dirty="0"/>
          </a:p>
          <a:p>
            <a:r>
              <a:rPr lang="it-IT" sz="6400" dirty="0"/>
              <a:t>-CARTELLA CLINICA</a:t>
            </a:r>
          </a:p>
          <a:p>
            <a:endParaRPr lang="it-IT" sz="6400" dirty="0"/>
          </a:p>
          <a:p>
            <a:r>
              <a:rPr lang="it-IT" sz="6400" dirty="0"/>
              <a:t>-CONSENSO INFORMATO </a:t>
            </a:r>
          </a:p>
          <a:p>
            <a:endParaRPr lang="it-IT" sz="6400" dirty="0"/>
          </a:p>
          <a:p>
            <a:r>
              <a:rPr lang="it-IT" sz="6400" dirty="0"/>
              <a:t>- REPERTO OPERATORIO</a:t>
            </a:r>
          </a:p>
          <a:p>
            <a:endParaRPr lang="it-IT" sz="6400" dirty="0"/>
          </a:p>
          <a:p>
            <a:r>
              <a:rPr lang="it-IT" sz="6400" dirty="0"/>
              <a:t>-LETTERA DI DIMISSIONI </a:t>
            </a:r>
          </a:p>
        </p:txBody>
      </p:sp>
      <p:pic>
        <p:nvPicPr>
          <p:cNvPr id="5" name="Picture 2" descr="Appunti con croce medica e penna. Cartella clinica, prescrizione, reclamo,  rapporto di segni di spunta medici, concetti di assicurazione sanitaria. |  Vettore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173" y="2237156"/>
            <a:ext cx="1903470" cy="190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42234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/>
              <a:t>       CHIRURGIA BARIATRICA CARTELLA CLINICA 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it-IT" dirty="0"/>
              <a:t>SPECIFICARE GLI ESAMI ESEGUITI E TUTTO L’ITER MULTIDISCIPLINARE CHE HA PORTATO A SCEGLIERE L’INTERVENTO</a:t>
            </a:r>
          </a:p>
          <a:p>
            <a:pPr>
              <a:lnSpc>
                <a:spcPct val="80000"/>
              </a:lnSpc>
            </a:pPr>
            <a:r>
              <a:rPr lang="it-IT" dirty="0"/>
              <a:t>ADEGUATEZZA DEL FOLLOW UP </a:t>
            </a:r>
            <a:br>
              <a:rPr lang="it-IT" dirty="0"/>
            </a:br>
            <a:endParaRPr lang="it-IT" dirty="0"/>
          </a:p>
          <a:p>
            <a:pPr>
              <a:lnSpc>
                <a:spcPct val="80000"/>
              </a:lnSpc>
            </a:pPr>
            <a:r>
              <a:rPr lang="it-IT" dirty="0"/>
              <a:t>PRE SCELTA INTERVENTO </a:t>
            </a:r>
          </a:p>
          <a:p>
            <a:pPr marL="0" indent="0">
              <a:lnSpc>
                <a:spcPct val="80000"/>
              </a:lnSpc>
              <a:buNone/>
            </a:pPr>
            <a:endParaRPr lang="it-IT" dirty="0"/>
          </a:p>
          <a:p>
            <a:pPr>
              <a:lnSpc>
                <a:spcPct val="80000"/>
              </a:lnSpc>
            </a:pPr>
            <a:r>
              <a:rPr lang="it-IT" dirty="0"/>
              <a:t>LA DESCRIZIONE DELL’INTERVENTO                                     </a:t>
            </a:r>
            <a:endParaRPr lang="it-IT" sz="3200" dirty="0">
              <a:latin typeface="Calibri Light" charset="0"/>
              <a:ea typeface="Calibri" pitchFamily="2" charset="0"/>
              <a:cs typeface="Calibri" pitchFamily="2" charset="0"/>
            </a:endParaRPr>
          </a:p>
          <a:p>
            <a:pPr>
              <a:lnSpc>
                <a:spcPct val="80000"/>
              </a:lnSpc>
            </a:pPr>
            <a:endParaRPr lang="it-IT" dirty="0"/>
          </a:p>
          <a:p>
            <a:pPr>
              <a:lnSpc>
                <a:spcPct val="80000"/>
              </a:lnSpc>
            </a:pPr>
            <a:r>
              <a:rPr lang="it-IT" dirty="0"/>
              <a:t>IL DECORSO POST OPERATORIO </a:t>
            </a:r>
          </a:p>
          <a:p>
            <a:pPr marL="0" indent="0">
              <a:lnSpc>
                <a:spcPct val="80000"/>
              </a:lnSpc>
              <a:buNone/>
            </a:pPr>
            <a:endParaRPr lang="it-IT" dirty="0"/>
          </a:p>
          <a:p>
            <a:pPr>
              <a:lnSpc>
                <a:spcPct val="80000"/>
              </a:lnSpc>
            </a:pPr>
            <a:r>
              <a:rPr lang="it-IT" dirty="0"/>
              <a:t>INDICAZIONE DEGLI ESAMI FATTI DOPO L’INTERVENTO ESITO</a:t>
            </a:r>
          </a:p>
          <a:p>
            <a:pPr>
              <a:lnSpc>
                <a:spcPct val="80000"/>
              </a:lnSpc>
            </a:pPr>
            <a:endParaRPr lang="it-IT" dirty="0"/>
          </a:p>
          <a:p>
            <a:pPr marL="114300" indent="0">
              <a:lnSpc>
                <a:spcPct val="80000"/>
              </a:lnSpc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857673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/>
              <a:t>CONSENSO INFORMATO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it-IT" sz="1400" noProof="1"/>
              <a:t>-INFORMAZIONE CHIARA E DETTAGLIATA PRECEDE IL CONSENSO DIAGNOSI PROGNOSI BENEFICI RISCHI DEI TRATTAMENTI DIAGNOSTICI E DEGLI INTERVENTI PROPOSTI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it-IT" sz="1400" noProof="1"/>
              <a:t>-FORMA DI ACQUISIZIONE CON I MODI E CON GLI STRUMENTI PIU’ CONSONI ALLE CONDIZIONI  DEL PAZIENTE, DOCUMENTATO IN FORMA SCRITTA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it-IT" sz="1400" b="1" noProof="1"/>
              <a:t>IN BARIATRICA DEVE PREVEDERE  ELEMENTI IN PIU’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it-IT" sz="1400" noProof="1"/>
              <a:t> -LA SPIEGAZIONE DELLA POSSIBILE MODIFICA INTERVENTO IN CORSO DI ESECUZIONE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it-IT" sz="1400" i="1" noProof="1"/>
              <a:t>non vi è colpa per aver optato per un intervento anziche un altro </a:t>
            </a:r>
            <a:r>
              <a:rPr lang="it-IT" sz="1400" i="1" dirty="0"/>
              <a:t>ma </a:t>
            </a:r>
            <a:r>
              <a:rPr lang="it-IT" i="1" dirty="0"/>
              <a:t>si </a:t>
            </a:r>
            <a:r>
              <a:rPr lang="it-IT" i="1" dirty="0" err="1"/>
              <a:t>puo’</a:t>
            </a:r>
            <a:r>
              <a:rPr lang="it-IT" i="1" dirty="0"/>
              <a:t> eccepire la violazione del consenso se il diverso intervento non era spiegato e previsto  come ipotesi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it-IT" sz="1400" dirty="0"/>
              <a:t>-LA SPIEGAZIONE DELLA SINTOMATOLOGIA CHE PUO’ INDICARE L’INSORGENZA DI UNA COMPLICANZA </a:t>
            </a:r>
          </a:p>
          <a:p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62783957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b="1" dirty="0" smtClean="0"/>
              <a:t>REFERTO 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 </a:t>
            </a:r>
          </a:p>
          <a:p>
            <a:endParaRPr lang="it-IT" smtClean="0"/>
          </a:p>
          <a:p>
            <a:r>
              <a:rPr lang="it-IT" smtClean="0"/>
              <a:t>LA </a:t>
            </a:r>
            <a:r>
              <a:rPr lang="it-IT" dirty="0" smtClean="0"/>
              <a:t>DESCRIZIONE DELL’ATTO OPERATORIO DEVE ESSERE </a:t>
            </a:r>
            <a:r>
              <a:rPr lang="it-IT" dirty="0" smtClean="0"/>
              <a:t>REDATTA </a:t>
            </a:r>
            <a:r>
              <a:rPr lang="it-IT" dirty="0" smtClean="0"/>
              <a:t> </a:t>
            </a:r>
            <a:r>
              <a:rPr lang="it-IT" dirty="0" smtClean="0"/>
              <a:t>IN MODO ACCURATO E CONFORME A QUANTO AVVENUTO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AL </a:t>
            </a:r>
            <a:r>
              <a:rPr lang="it-IT" dirty="0" smtClean="0"/>
              <a:t>FINE DI UN EVENTUALE DIFESA IN CORSO DI CONTEZIOSO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5369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/>
              <a:t>LETTERA DI DIMISSIONI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/>
          </a:p>
          <a:p>
            <a:r>
              <a:rPr lang="it-IT" dirty="0"/>
              <a:t>-CENTRALINO DEDICATO </a:t>
            </a:r>
          </a:p>
          <a:p>
            <a:r>
              <a:rPr lang="it-IT" dirty="0"/>
              <a:t>-TELEFONATA DI CONTROLLO </a:t>
            </a:r>
          </a:p>
          <a:p>
            <a:pPr marL="0" indent="0">
              <a:buNone/>
            </a:pPr>
            <a:r>
              <a:rPr lang="it-IT" dirty="0"/>
              <a:t>-DATE DI CONTROLLI E VISITE PRESSO LA STRUTTURA DOVE SI E’STATI OPERATI  </a:t>
            </a:r>
          </a:p>
          <a:p>
            <a:endParaRPr lang="it-IT" dirty="0"/>
          </a:p>
          <a:p>
            <a:pPr algn="ctr"/>
            <a:r>
              <a:rPr lang="it-IT" b="1" dirty="0"/>
              <a:t>AGGIUNGO </a:t>
            </a:r>
          </a:p>
          <a:p>
            <a:r>
              <a:rPr lang="it-IT" b="1" dirty="0"/>
              <a:t>                                                    </a:t>
            </a:r>
          </a:p>
          <a:p>
            <a:r>
              <a:rPr lang="it-IT" b="1" dirty="0"/>
              <a:t>                                                       SINTOMATOLOGIA ALLARMANTE </a:t>
            </a:r>
          </a:p>
        </p:txBody>
      </p:sp>
      <p:pic>
        <p:nvPicPr>
          <p:cNvPr id="4" name="Immagine 3" descr="Telefono medico Aiuto icona schema vettore. in linea medico 20661800 Arte  vettoriale a Vecteez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141" y="1947212"/>
            <a:ext cx="1427899" cy="2019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131367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CASO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LETTERA DIMISSIONI CON INDICAZIONE DI UN CENTRALINO MA NON DELLA SINTOMATOLOGIA </a:t>
            </a:r>
          </a:p>
          <a:p>
            <a:endParaRPr lang="it-IT" dirty="0"/>
          </a:p>
          <a:p>
            <a:r>
              <a:rPr lang="it-IT" dirty="0"/>
              <a:t>CONSENSO INFORMATO CON INDICAZIONE DELLE COMPLICANZE E DELLA SINTOMATOLOGIA </a:t>
            </a:r>
          </a:p>
        </p:txBody>
      </p:sp>
      <p:pic>
        <p:nvPicPr>
          <p:cNvPr id="2050" name="Picture 2" descr="Procura della Repubblica – Vademecum per accesso agli atti – Camera Penale  di Bolog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559" y="2781563"/>
            <a:ext cx="3278359" cy="188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24313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3100" b="1" dirty="0"/>
              <a:t>CRITICITA’ DEI   CHIRURGHI BARIATRICI 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it" dirty="0"/>
          </a:p>
          <a:p>
            <a:pPr marL="114300" indent="0">
              <a:buNone/>
            </a:pPr>
            <a:endParaRPr lang="it-IT" dirty="0"/>
          </a:p>
          <a:p>
            <a:r>
              <a:rPr lang="it-IT" sz="2000" dirty="0"/>
              <a:t>FORMAZIONE UNIVERSITARIA E PROFESSIONALE DEI CHIRURGHI BARIATRICI</a:t>
            </a:r>
          </a:p>
          <a:p>
            <a:endParaRPr lang="it-IT" sz="2000" dirty="0"/>
          </a:p>
          <a:p>
            <a:endParaRPr lang="it-IT" sz="2000" dirty="0"/>
          </a:p>
          <a:p>
            <a:r>
              <a:rPr lang="it-IT" sz="2000" dirty="0"/>
              <a:t>STRUTTURE CERTIFICATE PER LA CHIRURGIA BARIATRICA (AMERICAN SOCIETY OF BARIATRIC HA PREVISTO CERTIFICATI DI ECCELLENZA A DETERMINATE CONDIZIONI ES NUMERO INTERVENTI, RISULTATI POST INTERVENTO, IMPEGNO MULTIDISCIPLINARE )</a:t>
            </a:r>
          </a:p>
          <a:p>
            <a:endParaRPr lang="it-IT" sz="2000" dirty="0"/>
          </a:p>
          <a:p>
            <a:r>
              <a:rPr lang="it-IT" sz="2000" dirty="0"/>
              <a:t>PREDISPOSIZIONE DI PROTOCOLLI DA SEGUIRE POST INTERVENTO </a:t>
            </a:r>
          </a:p>
        </p:txBody>
      </p:sp>
      <p:cxnSp>
        <p:nvCxnSpPr>
          <p:cNvPr id="5" name="Connettore 2 4"/>
          <p:cNvCxnSpPr/>
          <p:nvPr/>
        </p:nvCxnSpPr>
        <p:spPr>
          <a:xfrm>
            <a:off x="4481028" y="1959468"/>
            <a:ext cx="0" cy="3740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443210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/>
              <a:t>        MOTIVI DI CAUSA IN CHIRURGIA BARIATRICA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sz="half" idx="1"/>
          </p:nvPr>
        </p:nvSpPr>
        <p:spPr>
          <a:xfrm>
            <a:off x="822960" y="1531867"/>
            <a:ext cx="3703320" cy="301752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it-IT" sz="2000" dirty="0"/>
              <a:t>-SCREENING DEI PAZIENTI </a:t>
            </a:r>
          </a:p>
          <a:p>
            <a:pPr marL="114300" indent="0">
              <a:buNone/>
            </a:pPr>
            <a:r>
              <a:rPr lang="it-IT" sz="2000" dirty="0"/>
              <a:t>-TARDIVO RICONOSCIMENTO DELL’INSORGENZA DI UNA COMPLICANZA</a:t>
            </a:r>
          </a:p>
          <a:p>
            <a:pPr marL="114300" indent="0">
              <a:buNone/>
            </a:pPr>
            <a:r>
              <a:rPr lang="it-IT" sz="2000" dirty="0"/>
              <a:t>-ERRORI NELL’ESECUZIONE INTERVENTO (MINIMA PARTE)</a:t>
            </a:r>
          </a:p>
          <a:p>
            <a:pPr marL="114300" indent="0">
              <a:buNone/>
            </a:pPr>
            <a:r>
              <a:rPr lang="it-IT" sz="2000" dirty="0"/>
              <a:t>-MANCATO RISULTATO INTERVENTO (PERDITA DI PESO, RISOLUZIONE PATOLOGIE)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46604" y="1595309"/>
            <a:ext cx="4020156" cy="267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49988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dirty="0"/>
              <a:t>CONCLUSIONI 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311700" y="1306588"/>
            <a:ext cx="8520600" cy="3416400"/>
          </a:xfrm>
        </p:spPr>
        <p:txBody>
          <a:bodyPr/>
          <a:lstStyle/>
          <a:p>
            <a:r>
              <a:rPr lang="it-IT" sz="2000" b="1" dirty="0"/>
              <a:t>LE CAUSE CIVILI E PENALI IN CHIRURGIA BARIATRICA TROVANO COME SPUNTO E FONDAMENTO NEI MOMENTI ESSENZIALI DELLA PROCEDURA </a:t>
            </a:r>
          </a:p>
          <a:p>
            <a:endParaRPr lang="it-IT" dirty="0"/>
          </a:p>
          <a:p>
            <a:pPr marL="571500" indent="-457200">
              <a:buFont typeface="+mj-lt"/>
              <a:buAutoNum type="arabicPeriod"/>
            </a:pPr>
            <a:r>
              <a:rPr lang="it-IT" sz="2000" dirty="0"/>
              <a:t>PREPARAZIONE PRE OPERATORIA </a:t>
            </a:r>
          </a:p>
          <a:p>
            <a:pPr marL="571500" indent="-457200">
              <a:buFont typeface="+mj-lt"/>
              <a:buAutoNum type="arabicPeriod"/>
            </a:pPr>
            <a:r>
              <a:rPr lang="it-IT" sz="2000" dirty="0"/>
              <a:t>SCELTA DELL’INTERVENTO </a:t>
            </a:r>
          </a:p>
          <a:p>
            <a:pPr marL="571500" indent="-457200">
              <a:buFont typeface="+mj-lt"/>
              <a:buAutoNum type="arabicPeriod"/>
            </a:pPr>
            <a:r>
              <a:rPr lang="it-IT" sz="2000" dirty="0"/>
              <a:t>ESECUZIONE DELL’INTERVENTO </a:t>
            </a:r>
          </a:p>
          <a:p>
            <a:pPr marL="571500" indent="-457200">
              <a:buFont typeface="+mj-lt"/>
              <a:buAutoNum type="arabicPeriod"/>
            </a:pPr>
            <a:r>
              <a:rPr lang="it-IT" sz="2000" dirty="0"/>
              <a:t>FOLLOW UP POST OPERATORIO </a:t>
            </a:r>
          </a:p>
          <a:p>
            <a:pPr marL="571500" indent="-457200">
              <a:buFont typeface="+mj-lt"/>
              <a:buAutoNum type="arabicPeriod"/>
            </a:pPr>
            <a:r>
              <a:rPr lang="it-IT" sz="2000" dirty="0"/>
              <a:t>PRECOCE INDIVIDUAZIONE COMPLICANZA </a:t>
            </a:r>
          </a:p>
          <a:p>
            <a:pPr marL="571500" indent="-457200">
              <a:buFont typeface="+mj-lt"/>
              <a:buAutoNum type="arabicPeriod"/>
            </a:pPr>
            <a:r>
              <a:rPr lang="it-IT" sz="2000" dirty="0"/>
              <a:t>CORRETTA DIAGNOSI E TRATTAMENTO </a:t>
            </a:r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645" y="2359289"/>
            <a:ext cx="3151598" cy="236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28377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 acrostico per dire…. GRAZ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76" y="852190"/>
            <a:ext cx="7620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16403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1700" y="445024"/>
            <a:ext cx="8520600" cy="936443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/>
              <a:t>ASPETTI DI VALUTAZIONE MEDICO LEGALE DELLA                  CHIRURGIA BARIATRICA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89" y="1448310"/>
            <a:ext cx="8520600" cy="3416400"/>
          </a:xfrm>
        </p:spPr>
        <p:txBody>
          <a:bodyPr/>
          <a:lstStyle/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r>
              <a:rPr lang="it-IT" dirty="0"/>
              <a:t>- FOLLOW UP PREINTERVENTO </a:t>
            </a:r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r>
              <a:rPr lang="it-IT" dirty="0"/>
              <a:t>- SCELTA DELL’INTERVENTO </a:t>
            </a:r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r>
              <a:rPr lang="it-IT" dirty="0"/>
              <a:t>- PROTOCOLLI UTILIZZATI </a:t>
            </a:r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r>
              <a:rPr lang="it-IT" dirty="0"/>
              <a:t>- DOCUMENTAZIONE (CONSENSO INFORMATO SCHEDA TECNICA DIMISSIONI )</a:t>
            </a:r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r>
              <a:rPr lang="it-IT" dirty="0"/>
              <a:t>- FASE POST OPERATORIA CONTROLLI </a:t>
            </a:r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r>
              <a:rPr lang="it-IT" dirty="0"/>
              <a:t>- FORMAZIONE DEI CHIRURGHI BARIATRICI </a:t>
            </a:r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r>
              <a:rPr lang="it-IT" dirty="0"/>
              <a:t>- CENTRI ACCREDITATI PER LA CHIRURGIA BARIATRICA </a:t>
            </a:r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77707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/>
              <a:t>FASE PRECHIRURGICA</a:t>
            </a:r>
            <a:br>
              <a:rPr lang="it-IT" sz="2800" b="1" dirty="0"/>
            </a:br>
            <a:endParaRPr lang="it-IT" sz="2800" b="1" dirty="0"/>
          </a:p>
        </p:txBody>
      </p:sp>
      <p:sp>
        <p:nvSpPr>
          <p:cNvPr id="3" name="Segnaposto testo 2"/>
          <p:cNvSpPr>
            <a:spLocks noGrp="1"/>
          </p:cNvSpPr>
          <p:nvPr>
            <p:ph sz="half" idx="1"/>
          </p:nvPr>
        </p:nvSpPr>
        <p:spPr>
          <a:xfrm>
            <a:off x="822959" y="1384300"/>
            <a:ext cx="3864788" cy="3152975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endParaRPr lang="it-IT" dirty="0"/>
          </a:p>
          <a:p>
            <a:pPr marL="0" lvl="0" indent="0" algn="ctr">
              <a:buNone/>
            </a:pPr>
            <a:r>
              <a:rPr lang="it-IT" sz="2400" b="1" u="sng" dirty="0"/>
              <a:t>ADEGUATEZZA DELLA</a:t>
            </a:r>
          </a:p>
          <a:p>
            <a:pPr marL="0" lvl="0" indent="0" algn="ctr">
              <a:buNone/>
            </a:pPr>
            <a:r>
              <a:rPr lang="it-IT" sz="2400" b="1" u="sng" dirty="0"/>
              <a:t> PREPARAZIONE ALL’INTERVENTO</a:t>
            </a:r>
          </a:p>
          <a:p>
            <a:pPr marL="0" lvl="0" indent="0">
              <a:buNone/>
            </a:pPr>
            <a:r>
              <a:rPr lang="it-IT" sz="1400" dirty="0"/>
              <a:t>-</a:t>
            </a:r>
            <a:r>
              <a:rPr lang="it-IT" sz="1800" dirty="0"/>
              <a:t>PERCORSO TERAPEUTICO NUTRIZIONALE          PSICOLOGICO</a:t>
            </a:r>
          </a:p>
          <a:p>
            <a:pPr marL="0" lvl="0" indent="0">
              <a:buNone/>
            </a:pPr>
            <a:r>
              <a:rPr lang="it-IT" sz="1800" dirty="0"/>
              <a:t>- ACCERTAMENTI STRUMENTALI   </a:t>
            </a:r>
          </a:p>
          <a:p>
            <a:pPr marL="0" lvl="0" indent="0">
              <a:buNone/>
            </a:pPr>
            <a:r>
              <a:rPr lang="it-IT" sz="1800" dirty="0"/>
              <a:t>-INDICAZIONE CORRETTA DELL’INTERVENTO</a:t>
            </a:r>
          </a:p>
          <a:p>
            <a:pPr marL="0" lvl="0" indent="0">
              <a:buNone/>
            </a:pPr>
            <a:r>
              <a:rPr lang="it-IT" sz="1800" dirty="0"/>
              <a:t>-SCELTA DELLA TIPOLOGIA DI PROCEDURA CHIRURGICA ADOTTATA</a:t>
            </a:r>
          </a:p>
          <a:p>
            <a:endParaRPr lang="it-IT" dirty="0"/>
          </a:p>
          <a:p>
            <a:pPr marL="114300" indent="0">
              <a:buNone/>
            </a:pPr>
            <a:endParaRPr lang="it-IT" dirty="0"/>
          </a:p>
          <a:p>
            <a:endParaRPr lang="it-IT" dirty="0"/>
          </a:p>
        </p:txBody>
      </p:sp>
      <p:pic>
        <p:nvPicPr>
          <p:cNvPr id="2050" name="Picture 2" descr="Pre-ricovero - Casa di cura Rizzol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209" y="1565663"/>
            <a:ext cx="3637078" cy="218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25374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822960" y="-364910"/>
            <a:ext cx="7543800" cy="10880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/>
              <a:t>SCELTA CHIRURGICA</a:t>
            </a:r>
            <a:endParaRPr sz="2800" b="1" dirty="0"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24091" y="1552289"/>
            <a:ext cx="4202189" cy="34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 dirty="0">
                <a:solidFill>
                  <a:schemeClr val="tx1"/>
                </a:solidFill>
              </a:rPr>
              <a:t>NON VI SONO INDICAZIONI PRECISE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9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9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 dirty="0">
                <a:solidFill>
                  <a:schemeClr val="tx1"/>
                </a:solidFill>
              </a:rPr>
              <a:t>NON VI SONO PROFILI DI COLPA SOLO PER AVER OPTATO PER UN INTERVENTO PIUTTOSTO CHE PER UN ALTRO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9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 dirty="0">
                <a:solidFill>
                  <a:schemeClr val="tx1"/>
                </a:solidFill>
              </a:rPr>
              <a:t>UNICO DATO IN SEDE MEDICO LEGALE CHE RILEVA è: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it-IT" sz="19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 u="sng" dirty="0">
                <a:solidFill>
                  <a:schemeClr val="tx1"/>
                </a:solidFill>
              </a:rPr>
              <a:t>SE VI FOSSERO CONTROINDICAZIONI A QUELL’INTERVENTO SPECIFICO</a:t>
            </a:r>
            <a:endParaRPr lang="it-IT" sz="1900" u="sng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NO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  <p:cxnSp>
        <p:nvCxnSpPr>
          <p:cNvPr id="5" name="Connettore 2 4"/>
          <p:cNvCxnSpPr/>
          <p:nvPr/>
        </p:nvCxnSpPr>
        <p:spPr>
          <a:xfrm>
            <a:off x="2424701" y="1936751"/>
            <a:ext cx="0" cy="2721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Immagine 5" descr="LB1.jpg">
            <a:extLst>
              <a:ext uri="{FF2B5EF4-FFF2-40B4-BE49-F238E27FC236}">
                <a16:creationId xmlns:a16="http://schemas.microsoft.com/office/drawing/2014/main" xmlns="" id="{8531BE0D-85C3-7974-06DE-67F50FF534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312" y="942627"/>
            <a:ext cx="1697207" cy="157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6" descr="sleeve1.gif">
            <a:extLst>
              <a:ext uri="{FF2B5EF4-FFF2-40B4-BE49-F238E27FC236}">
                <a16:creationId xmlns:a16="http://schemas.microsoft.com/office/drawing/2014/main" xmlns="" id="{C3DF4630-3B01-FA28-BDDA-15A67B5088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462" y="1013549"/>
            <a:ext cx="1327527" cy="132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4" descr="GB2.png">
            <a:extLst>
              <a:ext uri="{FF2B5EF4-FFF2-40B4-BE49-F238E27FC236}">
                <a16:creationId xmlns:a16="http://schemas.microsoft.com/office/drawing/2014/main" xmlns="" id="{DC1B7D29-1749-894B-AE86-FB92216011C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715" y="2697081"/>
            <a:ext cx="1448565" cy="196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Risultati immagini per mini gastric by pass">
            <a:extLst>
              <a:ext uri="{FF2B5EF4-FFF2-40B4-BE49-F238E27FC236}">
                <a16:creationId xmlns:a16="http://schemas.microsoft.com/office/drawing/2014/main" xmlns="" id="{3C53C2F2-0B5F-C3D5-DEBD-0A279C4A3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971" y="927779"/>
            <a:ext cx="1110756" cy="157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C6D79680-FC99-688C-082D-6970B09CCE56}"/>
              </a:ext>
            </a:extLst>
          </p:cNvPr>
          <p:cNvSpPr txBox="1"/>
          <p:nvPr/>
        </p:nvSpPr>
        <p:spPr>
          <a:xfrm>
            <a:off x="4795027" y="832624"/>
            <a:ext cx="11721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Bendaggio gastrico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EA8263D8-F627-3BB4-AC4A-8716B3359F6B}"/>
              </a:ext>
            </a:extLst>
          </p:cNvPr>
          <p:cNvSpPr txBox="1"/>
          <p:nvPr/>
        </p:nvSpPr>
        <p:spPr>
          <a:xfrm>
            <a:off x="6423105" y="853418"/>
            <a:ext cx="1197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Sleeve </a:t>
            </a:r>
            <a:r>
              <a:rPr lang="it-IT" sz="900" dirty="0" err="1"/>
              <a:t>gastrectomy</a:t>
            </a:r>
            <a:endParaRPr lang="it-IT" sz="9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C9677696-F0A8-0DE7-9B0E-C31F6C56C0AB}"/>
              </a:ext>
            </a:extLst>
          </p:cNvPr>
          <p:cNvSpPr txBox="1"/>
          <p:nvPr/>
        </p:nvSpPr>
        <p:spPr>
          <a:xfrm>
            <a:off x="4824761" y="2616222"/>
            <a:ext cx="10695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By-pass gastrico </a:t>
            </a:r>
          </a:p>
        </p:txBody>
      </p:sp>
      <p:pic>
        <p:nvPicPr>
          <p:cNvPr id="11" name="Segnaposto contenuto 4">
            <a:extLst>
              <a:ext uri="{FF2B5EF4-FFF2-40B4-BE49-F238E27FC236}">
                <a16:creationId xmlns:a16="http://schemas.microsoft.com/office/drawing/2014/main" xmlns="" id="{5AE93DFD-5DF3-CC5B-B700-431D4362DBDA}"/>
              </a:ext>
            </a:extLst>
          </p:cNvPr>
          <p:cNvPicPr/>
          <p:nvPr/>
        </p:nvPicPr>
        <p:blipFill>
          <a:blip r:embed="rId7"/>
          <a:srcRect l="-27983" r="-27983"/>
          <a:stretch/>
        </p:blipFill>
        <p:spPr>
          <a:xfrm>
            <a:off x="6177285" y="2798654"/>
            <a:ext cx="1502190" cy="1573071"/>
          </a:xfrm>
          <a:prstGeom prst="rect">
            <a:avLst/>
          </a:prstGeom>
          <a:ln>
            <a:noFill/>
          </a:ln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6B77DB26-8FBC-6A2A-DD6D-688C84CD24A3}"/>
              </a:ext>
            </a:extLst>
          </p:cNvPr>
          <p:cNvSpPr txBox="1"/>
          <p:nvPr/>
        </p:nvSpPr>
        <p:spPr>
          <a:xfrm>
            <a:off x="6451744" y="2599594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By-pass gastrico </a:t>
            </a:r>
          </a:p>
          <a:p>
            <a:r>
              <a:rPr lang="it-IT" sz="900" dirty="0"/>
              <a:t>sec. Lesti-Zappa</a:t>
            </a:r>
          </a:p>
        </p:txBody>
      </p:sp>
      <p:pic>
        <p:nvPicPr>
          <p:cNvPr id="13" name="Segnaposto contenuto 2">
            <a:extLst>
              <a:ext uri="{FF2B5EF4-FFF2-40B4-BE49-F238E27FC236}">
                <a16:creationId xmlns:a16="http://schemas.microsoft.com/office/drawing/2014/main" xmlns="" id="{9C021BF4-CAAB-BF17-7468-4DBFFE36BD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323" y="2738218"/>
            <a:ext cx="1519971" cy="1861189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7353FCB1-7AFA-81B2-8730-52FAF7611CCE}"/>
              </a:ext>
            </a:extLst>
          </p:cNvPr>
          <p:cNvSpPr txBox="1"/>
          <p:nvPr/>
        </p:nvSpPr>
        <p:spPr>
          <a:xfrm>
            <a:off x="7837981" y="2593760"/>
            <a:ext cx="1519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        Diversione </a:t>
            </a:r>
          </a:p>
          <a:p>
            <a:r>
              <a:rPr lang="it-IT" sz="900" dirty="0"/>
              <a:t>    </a:t>
            </a:r>
            <a:r>
              <a:rPr lang="it-IT" sz="900" dirty="0" err="1"/>
              <a:t>bilio</a:t>
            </a:r>
            <a:r>
              <a:rPr lang="it-IT" sz="900" dirty="0"/>
              <a:t>-pancreatica</a:t>
            </a: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617477" y="677290"/>
            <a:ext cx="7543800" cy="10880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2920" b="1" dirty="0"/>
              <a:t>            INSUCCESSO DELLA PROCEDURA </a:t>
            </a:r>
            <a:endParaRPr lang="it-IT" sz="2920" dirty="0"/>
          </a:p>
        </p:txBody>
      </p:sp>
      <p:sp>
        <p:nvSpPr>
          <p:cNvPr id="73" name="Google Shape;73;p16"/>
          <p:cNvSpPr txBox="1">
            <a:spLocks noGrp="1"/>
          </p:cNvSpPr>
          <p:nvPr>
            <p:ph sz="half" idx="1"/>
          </p:nvPr>
        </p:nvSpPr>
        <p:spPr>
          <a:xfrm>
            <a:off x="417845" y="1465324"/>
            <a:ext cx="3703320" cy="30175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700" dirty="0"/>
              <a:t>CASI DI RICHIESTE DI RISARCIMENTO DANNI FONDATE SULL’INSUCCESSO DELLA PROCEDURA CHIRURGICA (MANCATO CALO PONDERALE,MANCATA SOLUZIONE PATOLOGIA)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/>
              <a:t>IL DANNO NON PUO’ ESSERE RICONOSCIUTO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/>
              <a:t>IL RISULTATO NON PUO’ ESSERE GARANTITO</a:t>
            </a:r>
            <a:endParaRPr sz="1800" dirty="0"/>
          </a:p>
        </p:txBody>
      </p:sp>
      <p:pic>
        <p:nvPicPr>
          <p:cNvPr id="6" name="Segnaposto contenuto 5" descr="Classificazione del peso secondo l'indice di massa corporea (IMC) - Dr. Paride Iannella"/>
          <p:cNvPicPr>
            <a:picLocks noGrp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" t="35107" r="-4352" b="14293"/>
          <a:stretch/>
        </p:blipFill>
        <p:spPr bwMode="auto">
          <a:xfrm>
            <a:off x="4756934" y="1465324"/>
            <a:ext cx="3801439" cy="30175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Connettore 2 4"/>
          <p:cNvCxnSpPr/>
          <p:nvPr/>
        </p:nvCxnSpPr>
        <p:spPr>
          <a:xfrm>
            <a:off x="2229492" y="3493213"/>
            <a:ext cx="0" cy="3184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54380" y="247845"/>
            <a:ext cx="7543800" cy="10880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800" b="1" dirty="0"/>
              <a:t>FASE DELL’INTERVENTO </a:t>
            </a:r>
          </a:p>
        </p:txBody>
      </p:sp>
      <p:sp>
        <p:nvSpPr>
          <p:cNvPr id="79" name="Google Shape;79;p17"/>
          <p:cNvSpPr txBox="1">
            <a:spLocks noGrp="1"/>
          </p:cNvSpPr>
          <p:nvPr>
            <p:ph sz="half" idx="1"/>
          </p:nvPr>
        </p:nvSpPr>
        <p:spPr>
          <a:xfrm>
            <a:off x="822960" y="1311939"/>
            <a:ext cx="3703320" cy="30175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/>
              <a:t>LA VALUTAZIONE GIURIDICA SULLA CORRETTA ESECUZIONE TECNICA È LA </a:t>
            </a:r>
            <a:r>
              <a:rPr lang="it-IT" sz="2000" u="sng" dirty="0"/>
              <a:t>PREMESSA OBBLIGATORIA </a:t>
            </a:r>
            <a:r>
              <a:rPr lang="it-IT" sz="2000" dirty="0"/>
              <a:t>PER LA VALUTAZIONE DELLA SUSSISTENZA DELLA RESPONSABILITÀ SIA CIVILE CHE PENALE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/>
              <a:t>REDIGERE CORRETTAMENTE IL REPERTO OPERATORIO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pic>
        <p:nvPicPr>
          <p:cNvPr id="6" name="Segnaposto contenuto 5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428" y="1384300"/>
            <a:ext cx="3045344" cy="301783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 </a:t>
            </a:r>
            <a:r>
              <a:rPr lang="it" sz="3100" b="1" dirty="0"/>
              <a:t>FASE SUCCESSIVA ALL’INTERVENTO</a:t>
            </a:r>
            <a:endParaRPr sz="3100" b="1" dirty="0"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1018572" y="856527"/>
            <a:ext cx="7418846" cy="40279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 -</a:t>
            </a:r>
            <a:r>
              <a:rPr lang="it" sz="2400" dirty="0"/>
              <a:t>INDICAZIONI FORNITE AL PAZIENTE IN ORDINE AL COMPORTAMENTO ALIMENTARE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dirty="0"/>
              <a:t>-INDICAZIONI FORNITE AL PAZIENTE IN ORDINE ALLE TERAPIE DA SEGUIRE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dirty="0"/>
              <a:t>-INDICAZIONE IN ORDINE AI CONTROLLI DA EFFETTUARE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dirty="0"/>
              <a:t>-INDICAZIONI IN ORDINE AI CD CAMPANELLI DI ALLARME DA COMUNICARE SUBITO AL MEDICO O ALLA STRUTTURA 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" sz="1600" u="sng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u="sng" dirty="0"/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800" b="1" dirty="0"/>
              <a:t>PERCORSO FOLLOW UP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>
          <a:xfrm>
            <a:off x="822960" y="1416037"/>
            <a:ext cx="3611880" cy="3017520"/>
          </a:xfrm>
        </p:spPr>
        <p:txBody>
          <a:bodyPr>
            <a:normAutofit/>
          </a:bodyPr>
          <a:lstStyle/>
          <a:p>
            <a:r>
              <a:rPr lang="it-IT" sz="2000" dirty="0"/>
              <a:t>UN ARGOMENTO SPESSO UTILIZZATO NELLE RICHIESTE DI RISARCIMENTO O NELLE DENUNCE E’ L’ASSENZA DI UN  PERCORSO DI FOLLOW UP POST OPERATORIO GIA’ DELINEATO COSI’ DA EVITARE EVENTUALI COMPLICANZE O DA RILEVARNE SUBITO LA SUSSISTENZA </a:t>
            </a:r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17720" y="1618385"/>
            <a:ext cx="3790754" cy="189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8940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7942" y="445024"/>
            <a:ext cx="8844742" cy="910129"/>
          </a:xfrm>
        </p:spPr>
        <p:txBody>
          <a:bodyPr>
            <a:normAutofit/>
          </a:bodyPr>
          <a:lstStyle/>
          <a:p>
            <a:pPr algn="ctr"/>
            <a:r>
              <a:rPr lang="it-IT" b="1" dirty="0">
                <a:latin typeface="+mn-lt"/>
              </a:rPr>
              <a:t>ESCLUSIONE DI PROFILI COLPOSI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14295" y="1355154"/>
            <a:ext cx="8088389" cy="3788346"/>
          </a:xfrm>
        </p:spPr>
        <p:txBody>
          <a:bodyPr>
            <a:normAutofit/>
          </a:bodyPr>
          <a:lstStyle/>
          <a:p>
            <a:pPr marL="0" lvl="0" indent="0">
              <a:spcBef>
                <a:spcPts val="1200"/>
              </a:spcBef>
              <a:buNone/>
            </a:pPr>
            <a:r>
              <a:rPr lang="it-IT" sz="1800" dirty="0"/>
              <a:t>AVER SEGUITO CORRETTAMENTE  TUTTI GLI STEP SOPRA DESCRITTI </a:t>
            </a:r>
          </a:p>
          <a:p>
            <a:pPr marL="0" lvl="0" indent="0">
              <a:spcBef>
                <a:spcPts val="1200"/>
              </a:spcBef>
              <a:buNone/>
            </a:pPr>
            <a:endParaRPr lang="it-IT" sz="1800" dirty="0"/>
          </a:p>
          <a:p>
            <a:pPr marL="0" lvl="0" indent="0">
              <a:spcBef>
                <a:spcPts val="1200"/>
              </a:spcBef>
              <a:buNone/>
            </a:pPr>
            <a:r>
              <a:rPr lang="it-IT" sz="1800" dirty="0"/>
              <a:t>ESCLUDE PROFILI DI RESPONSABILITA’ COLPOSA (NEGLIGENZA, IMPRUDENZA, IMPERIZIA) RISPETTO ALL’ITER PREVISTO PER LA CHIRURGIA BARIATRICA</a:t>
            </a:r>
          </a:p>
          <a:p>
            <a:pPr marL="0" lvl="0" indent="0">
              <a:spcBef>
                <a:spcPts val="1200"/>
              </a:spcBef>
              <a:buNone/>
            </a:pPr>
            <a:endParaRPr lang="it-IT" sz="1800" dirty="0"/>
          </a:p>
          <a:p>
            <a:pPr marL="0" lvl="0" indent="0">
              <a:spcBef>
                <a:spcPts val="1200"/>
              </a:spcBef>
              <a:buNone/>
            </a:pPr>
            <a:r>
              <a:rPr lang="it-IT" sz="1800" dirty="0"/>
              <a:t>RESTA NECESSARIO NATURALMENTE L’ACCERTAMENTO DELL’EVENTUALE CAUSA DELLA RICHIESTA DI RISARCIMENTO  </a:t>
            </a:r>
          </a:p>
        </p:txBody>
      </p:sp>
      <p:cxnSp>
        <p:nvCxnSpPr>
          <p:cNvPr id="5" name="Connettore 2 4"/>
          <p:cNvCxnSpPr/>
          <p:nvPr/>
        </p:nvCxnSpPr>
        <p:spPr>
          <a:xfrm>
            <a:off x="4500081" y="1869897"/>
            <a:ext cx="0" cy="4315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>
            <a:off x="4500081" y="2905875"/>
            <a:ext cx="0" cy="4315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91196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Retrospettivo">
  <a:themeElements>
    <a:clrScheme name="Personalizzato 5">
      <a:dk1>
        <a:srgbClr val="2C2C2C"/>
      </a:dk1>
      <a:lt1>
        <a:srgbClr val="FFFFFF"/>
      </a:lt1>
      <a:dk2>
        <a:srgbClr val="FFFFFF"/>
      </a:dk2>
      <a:lt2>
        <a:srgbClr val="F56617"/>
      </a:lt2>
      <a:accent1>
        <a:srgbClr val="2C2C2C"/>
      </a:accent1>
      <a:accent2>
        <a:srgbClr val="C04908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1839</TotalTime>
  <Words>688</Words>
  <Application>Microsoft Office PowerPoint</Application>
  <PresentationFormat>Presentazione su schermo (16:9)</PresentationFormat>
  <Paragraphs>149</Paragraphs>
  <Slides>19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Retrospettivo</vt:lpstr>
      <vt:lpstr>IMPLICAZIONI  MEDICO LEGALI   IN CHIRURGIA BARIATRICA</vt:lpstr>
      <vt:lpstr>ASPETTI DI VALUTAZIONE MEDICO LEGALE DELLA                  CHIRURGIA BARIATRICA </vt:lpstr>
      <vt:lpstr>FASE PRECHIRURGICA </vt:lpstr>
      <vt:lpstr>SCELTA CHIRURGICA</vt:lpstr>
      <vt:lpstr>            INSUCCESSO DELLA PROCEDURA </vt:lpstr>
      <vt:lpstr> FASE DELL’INTERVENTO </vt:lpstr>
      <vt:lpstr> FASE SUCCESSIVA ALL’INTERVENTO</vt:lpstr>
      <vt:lpstr>PERCORSO FOLLOW UP</vt:lpstr>
      <vt:lpstr>ESCLUSIONE DI PROFILI COLPOSI</vt:lpstr>
      <vt:lpstr>DOCUMENTAZIONE NELLA CHIRURGIA BARIATRICA </vt:lpstr>
      <vt:lpstr>       CHIRURGIA BARIATRICA CARTELLA CLINICA </vt:lpstr>
      <vt:lpstr>CONSENSO INFORMATO </vt:lpstr>
      <vt:lpstr>REFERTO </vt:lpstr>
      <vt:lpstr>LETTERA DI DIMISSIONI </vt:lpstr>
      <vt:lpstr>CASO </vt:lpstr>
      <vt:lpstr>CRITICITA’ DEI   CHIRURGHI BARIATRICI   </vt:lpstr>
      <vt:lpstr>        MOTIVI DI CAUSA IN CHIRURGIA BARIATRICA </vt:lpstr>
      <vt:lpstr>CONCLUSIONI 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Aspetti medico legali di una complicanza</dc:title>
  <dc:creator>Michela</dc:creator>
  <cp:lastModifiedBy>Michela</cp:lastModifiedBy>
  <cp:revision>90</cp:revision>
  <cp:lastPrinted>2023-03-27T13:00:30Z</cp:lastPrinted>
  <dcterms:modified xsi:type="dcterms:W3CDTF">2025-04-07T19:51:10Z</dcterms:modified>
</cp:coreProperties>
</file>